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gL97TJZSPYQUBnsY3vmfUIZEUl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5D0F23-6D8D-4489-AC81-D4E8FDBD22F2}">
  <a:tblStyle styleId="{1C5D0F23-6D8D-4489-AC81-D4E8FDBD22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a85a15506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da85a15506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da85a15506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a85a15506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da85a15506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da85a15506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a85a15506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da85a15506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da85a15506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a7d0c697c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da7d0c697c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da7d0c697c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a7d0c69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a7d0c69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a85a1550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a85a1550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a85a1550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a85a1550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da85a1550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da85a1550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a85a15506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a85a1550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a7d0c697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a7d0c697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a7d0c697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da7d0c697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da7d0c697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a85a1550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a85a1550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a7d0c697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a7d0c697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a7d0c697c_0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a7d0c697c_0_1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da7d0c697c_0_1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a7d0c697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a7d0c697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a85a1550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da85a1550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da85a1550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a85a15506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da85a15506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da85a15506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a85a15506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da85a15506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da85a15506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a7d0c697c_0_1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da7d0c697c_0_1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Unlike Dota 2, Rocket League is very 3 dimensional.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*talk about jump/boost/aerial*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 the top, a car uses their jump to boost and propel towards the ball and dribble it towards the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da7d0c697c_0_1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a7d0c697c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a7d0c697c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da7d0c697c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a85a15506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a85a15506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da85a15506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a85a15506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a85a15506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da85a15506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a7d0c697c_0_156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gda7d0c697c_0_156"/>
          <p:cNvSpPr txBox="1"/>
          <p:nvPr>
            <p:ph idx="1" type="body"/>
          </p:nvPr>
        </p:nvSpPr>
        <p:spPr>
          <a:xfrm>
            <a:off x="415600" y="1069633"/>
            <a:ext cx="113607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gda7d0c697c_0_15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3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j23zqNXZlJyrjWf3Ic677zEBRg9JZvrS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Relationship Id="rId4" Type="http://schemas.openxmlformats.org/officeDocument/2006/relationships/image" Target="../media/image6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Relationship Id="rId4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Relationship Id="rId4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Relationship Id="rId4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/>
          <p:nvPr>
            <p:ph type="ctrTitle"/>
          </p:nvPr>
        </p:nvSpPr>
        <p:spPr>
          <a:xfrm>
            <a:off x="1429173" y="129847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Rocket League AI</a:t>
            </a:r>
            <a:endParaRPr/>
          </a:p>
        </p:txBody>
      </p:sp>
      <p:sp>
        <p:nvSpPr>
          <p:cNvPr id="94" name="Google Shape;94;p1"/>
          <p:cNvSpPr txBox="1"/>
          <p:nvPr>
            <p:ph idx="1" type="subTitle"/>
          </p:nvPr>
        </p:nvSpPr>
        <p:spPr>
          <a:xfrm>
            <a:off x="1298923" y="3791695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Vladimir Leung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Siyuan Peng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a85a15506_0_58"/>
          <p:cNvSpPr txBox="1"/>
          <p:nvPr>
            <p:ph idx="1" type="body"/>
          </p:nvPr>
        </p:nvSpPr>
        <p:spPr>
          <a:xfrm>
            <a:off x="415600" y="1175350"/>
            <a:ext cx="65811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One LSTM and many FC layers used to predict the agent’s next action.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9E9E9E"/>
                </a:solidFill>
              </a:rPr>
              <a:t>Dota 2’s </a:t>
            </a:r>
            <a:r>
              <a:rPr lang="en-US" sz="2500" u="sng">
                <a:solidFill>
                  <a:srgbClr val="9E9E9E"/>
                </a:solidFill>
              </a:rPr>
              <a:t>long-term strategy</a:t>
            </a:r>
            <a:r>
              <a:rPr lang="en-US" sz="2500">
                <a:solidFill>
                  <a:srgbClr val="9E9E9E"/>
                </a:solidFill>
              </a:rPr>
              <a:t> is very complex</a:t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9E9E9E"/>
                </a:solidFill>
              </a:rPr>
              <a:t>Rocket League is </a:t>
            </a:r>
            <a:r>
              <a:rPr lang="en-US" sz="2500" u="sng">
                <a:solidFill>
                  <a:srgbClr val="9E9E9E"/>
                </a:solidFill>
              </a:rPr>
              <a:t>mechanically</a:t>
            </a:r>
            <a:r>
              <a:rPr lang="en-US" sz="2500">
                <a:solidFill>
                  <a:srgbClr val="9E9E9E"/>
                </a:solidFill>
              </a:rPr>
              <a:t> complex</a:t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9E9E9E"/>
                </a:solidFill>
              </a:rPr>
              <a:t>We hope to train multiple independent policies and combine them with a master policy, much like in robotics.</a:t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9E9E9E"/>
                </a:solidFill>
              </a:rPr>
              <a:t>Training the master policy to exploit/explore should be simple, just playing against itself</a:t>
            </a:r>
            <a:endParaRPr sz="2500">
              <a:solidFill>
                <a:srgbClr val="9E9E9E"/>
              </a:solidFill>
            </a:endParaRPr>
          </a:p>
        </p:txBody>
      </p:sp>
      <p:pic>
        <p:nvPicPr>
          <p:cNvPr id="166" name="Google Shape;166;gda85a15506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67" y="205734"/>
            <a:ext cx="4986100" cy="249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da85a15506_0_58"/>
          <p:cNvPicPr preferRelativeResize="0"/>
          <p:nvPr/>
        </p:nvPicPr>
        <p:blipFill rotWithShape="1">
          <a:blip r:embed="rId4">
            <a:alphaModFix/>
          </a:blip>
          <a:srcRect b="0" l="49614" r="0" t="0"/>
          <a:stretch/>
        </p:blipFill>
        <p:spPr>
          <a:xfrm>
            <a:off x="7068633" y="4551167"/>
            <a:ext cx="5068836" cy="22591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da85a15506_0_58"/>
          <p:cNvSpPr/>
          <p:nvPr/>
        </p:nvSpPr>
        <p:spPr>
          <a:xfrm>
            <a:off x="9298767" y="5832733"/>
            <a:ext cx="2713200" cy="4941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da85a15506_0_58"/>
          <p:cNvSpPr txBox="1"/>
          <p:nvPr/>
        </p:nvSpPr>
        <p:spPr>
          <a:xfrm>
            <a:off x="7605917" y="3429000"/>
            <a:ext cx="3825900" cy="8310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will be an LSTM+PPO policy, for full length games + shorter plays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gda85a15506_0_58"/>
          <p:cNvCxnSpPr>
            <a:stCxn id="169" idx="2"/>
            <a:endCxn id="168" idx="0"/>
          </p:cNvCxnSpPr>
          <p:nvPr/>
        </p:nvCxnSpPr>
        <p:spPr>
          <a:xfrm>
            <a:off x="9518867" y="4260000"/>
            <a:ext cx="1136400" cy="1572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gda85a15506_0_58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Master-Skill Policy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a85a15506_0_47"/>
          <p:cNvSpPr txBox="1"/>
          <p:nvPr>
            <p:ph idx="1" type="body"/>
          </p:nvPr>
        </p:nvSpPr>
        <p:spPr>
          <a:xfrm>
            <a:off x="415600" y="1175350"/>
            <a:ext cx="65811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One LSTM and many FC layers used to predict the agent’s next action.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Dota 2’s </a:t>
            </a:r>
            <a:r>
              <a:rPr lang="en-US" sz="2500" u="sng">
                <a:solidFill>
                  <a:srgbClr val="FFFFFF"/>
                </a:solidFill>
              </a:rPr>
              <a:t>long-term strategy</a:t>
            </a:r>
            <a:r>
              <a:rPr lang="en-US" sz="2500">
                <a:solidFill>
                  <a:srgbClr val="FFFFFF"/>
                </a:solidFill>
              </a:rPr>
              <a:t> is very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Rocket League is </a:t>
            </a:r>
            <a:r>
              <a:rPr lang="en-US" sz="2500" u="sng">
                <a:solidFill>
                  <a:srgbClr val="FFFFFF"/>
                </a:solidFill>
              </a:rPr>
              <a:t>mechanically</a:t>
            </a:r>
            <a:r>
              <a:rPr lang="en-US" sz="2500">
                <a:solidFill>
                  <a:srgbClr val="FFFFFF"/>
                </a:solidFill>
              </a:rPr>
              <a:t>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9E9E9E"/>
                </a:solidFill>
              </a:rPr>
              <a:t>We hope to train multiple independent policies and combine them with a master policy, much like in robotics.</a:t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9E9E9E"/>
                </a:solidFill>
              </a:rPr>
              <a:t>Training the master policy to exploit/explore should be simple, just playing against itself</a:t>
            </a:r>
            <a:endParaRPr sz="2500">
              <a:solidFill>
                <a:srgbClr val="9E9E9E"/>
              </a:solidFill>
            </a:endParaRPr>
          </a:p>
        </p:txBody>
      </p:sp>
      <p:pic>
        <p:nvPicPr>
          <p:cNvPr id="178" name="Google Shape;178;gda85a15506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67" y="205734"/>
            <a:ext cx="4986100" cy="249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da85a15506_0_47"/>
          <p:cNvPicPr preferRelativeResize="0"/>
          <p:nvPr/>
        </p:nvPicPr>
        <p:blipFill rotWithShape="1">
          <a:blip r:embed="rId4">
            <a:alphaModFix/>
          </a:blip>
          <a:srcRect b="0" l="49614" r="0" t="0"/>
          <a:stretch/>
        </p:blipFill>
        <p:spPr>
          <a:xfrm>
            <a:off x="7068633" y="4551167"/>
            <a:ext cx="5068836" cy="22591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da85a15506_0_47"/>
          <p:cNvSpPr/>
          <p:nvPr/>
        </p:nvSpPr>
        <p:spPr>
          <a:xfrm>
            <a:off x="9298767" y="5832733"/>
            <a:ext cx="2713200" cy="4941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da85a15506_0_47"/>
          <p:cNvSpPr txBox="1"/>
          <p:nvPr/>
        </p:nvSpPr>
        <p:spPr>
          <a:xfrm>
            <a:off x="7605917" y="3429000"/>
            <a:ext cx="3825900" cy="8310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will be an LSTM+PPO policy, for full length games + shorter plays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2" name="Google Shape;182;gda85a15506_0_47"/>
          <p:cNvCxnSpPr>
            <a:stCxn id="181" idx="2"/>
            <a:endCxn id="180" idx="0"/>
          </p:cNvCxnSpPr>
          <p:nvPr/>
        </p:nvCxnSpPr>
        <p:spPr>
          <a:xfrm>
            <a:off x="9518867" y="4260000"/>
            <a:ext cx="1136400" cy="1572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3" name="Google Shape;183;gda85a15506_0_47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Master-Skill Policy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a85a15506_0_36"/>
          <p:cNvSpPr txBox="1"/>
          <p:nvPr>
            <p:ph idx="1" type="body"/>
          </p:nvPr>
        </p:nvSpPr>
        <p:spPr>
          <a:xfrm>
            <a:off x="415600" y="1175350"/>
            <a:ext cx="65811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One LSTM and many FC layers used to predict the agent’s next action.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Dota 2’s </a:t>
            </a:r>
            <a:r>
              <a:rPr lang="en-US" sz="2500" u="sng">
                <a:solidFill>
                  <a:srgbClr val="FFFFFF"/>
                </a:solidFill>
              </a:rPr>
              <a:t>long-term strategy</a:t>
            </a:r>
            <a:r>
              <a:rPr lang="en-US" sz="2500">
                <a:solidFill>
                  <a:srgbClr val="FFFFFF"/>
                </a:solidFill>
              </a:rPr>
              <a:t> is very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Rocket League is </a:t>
            </a:r>
            <a:r>
              <a:rPr lang="en-US" sz="2500" u="sng">
                <a:solidFill>
                  <a:srgbClr val="FFFFFF"/>
                </a:solidFill>
              </a:rPr>
              <a:t>mechanically</a:t>
            </a:r>
            <a:r>
              <a:rPr lang="en-US" sz="2500">
                <a:solidFill>
                  <a:srgbClr val="FFFFFF"/>
                </a:solidFill>
              </a:rPr>
              <a:t>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We hope to train multiple independent policies and combine them with a master policy, much like in robotics.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9E9E9E"/>
                </a:solidFill>
              </a:rPr>
              <a:t>Training the master policy to exploit/explore should be simple, just playing against itself</a:t>
            </a:r>
            <a:endParaRPr sz="2500">
              <a:solidFill>
                <a:srgbClr val="9E9E9E"/>
              </a:solidFill>
            </a:endParaRPr>
          </a:p>
        </p:txBody>
      </p:sp>
      <p:pic>
        <p:nvPicPr>
          <p:cNvPr id="190" name="Google Shape;190;gda85a15506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67" y="205734"/>
            <a:ext cx="4986100" cy="249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da85a15506_0_36"/>
          <p:cNvPicPr preferRelativeResize="0"/>
          <p:nvPr/>
        </p:nvPicPr>
        <p:blipFill rotWithShape="1">
          <a:blip r:embed="rId4">
            <a:alphaModFix/>
          </a:blip>
          <a:srcRect b="0" l="49614" r="0" t="0"/>
          <a:stretch/>
        </p:blipFill>
        <p:spPr>
          <a:xfrm>
            <a:off x="7068633" y="4551167"/>
            <a:ext cx="5068836" cy="2259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da85a15506_0_36"/>
          <p:cNvSpPr/>
          <p:nvPr/>
        </p:nvSpPr>
        <p:spPr>
          <a:xfrm>
            <a:off x="9298767" y="5832733"/>
            <a:ext cx="2713200" cy="4941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da85a15506_0_36"/>
          <p:cNvSpPr txBox="1"/>
          <p:nvPr/>
        </p:nvSpPr>
        <p:spPr>
          <a:xfrm>
            <a:off x="7605917" y="3429000"/>
            <a:ext cx="3825900" cy="8310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will be an LSTM+PPO policy, for full length games + shorter plays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4" name="Google Shape;194;gda85a15506_0_36"/>
          <p:cNvCxnSpPr>
            <a:stCxn id="193" idx="2"/>
            <a:endCxn id="192" idx="0"/>
          </p:cNvCxnSpPr>
          <p:nvPr/>
        </p:nvCxnSpPr>
        <p:spPr>
          <a:xfrm>
            <a:off x="9518867" y="4260000"/>
            <a:ext cx="1136400" cy="1572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gda85a15506_0_36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Master-Skill Policy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a7d0c697c_0_10"/>
          <p:cNvSpPr txBox="1"/>
          <p:nvPr>
            <p:ph idx="1" type="body"/>
          </p:nvPr>
        </p:nvSpPr>
        <p:spPr>
          <a:xfrm>
            <a:off x="415600" y="1175350"/>
            <a:ext cx="65811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One LSTM and many FC layers used to predict the agent’s next action.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Dota 2’s </a:t>
            </a:r>
            <a:r>
              <a:rPr lang="en-US" sz="2500" u="sng">
                <a:solidFill>
                  <a:srgbClr val="FFFFFF"/>
                </a:solidFill>
              </a:rPr>
              <a:t>long-term strategy</a:t>
            </a:r>
            <a:r>
              <a:rPr lang="en-US" sz="2500">
                <a:solidFill>
                  <a:srgbClr val="FFFFFF"/>
                </a:solidFill>
              </a:rPr>
              <a:t> is very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</a:rPr>
              <a:t>Rocket League is </a:t>
            </a:r>
            <a:r>
              <a:rPr lang="en-US" sz="2500" u="sng">
                <a:solidFill>
                  <a:srgbClr val="FFFFFF"/>
                </a:solidFill>
              </a:rPr>
              <a:t>mechanically</a:t>
            </a:r>
            <a:r>
              <a:rPr lang="en-US" sz="2500">
                <a:solidFill>
                  <a:srgbClr val="FFFFFF"/>
                </a:solidFill>
              </a:rPr>
              <a:t> complex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We hope to train multiple independent policies and combine them with a master policy, much like in robotics.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500">
                <a:solidFill>
                  <a:srgbClr val="FFFFFF"/>
                </a:solidFill>
              </a:rPr>
              <a:t>Training the master policy to exploit/explore should be simple, just playing against itself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202" name="Google Shape;202;gda7d0c697c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5867" y="205734"/>
            <a:ext cx="4986100" cy="2498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da7d0c697c_0_10"/>
          <p:cNvPicPr preferRelativeResize="0"/>
          <p:nvPr/>
        </p:nvPicPr>
        <p:blipFill rotWithShape="1">
          <a:blip r:embed="rId4">
            <a:alphaModFix/>
          </a:blip>
          <a:srcRect b="0" l="49614" r="0" t="0"/>
          <a:stretch/>
        </p:blipFill>
        <p:spPr>
          <a:xfrm>
            <a:off x="7068633" y="4551167"/>
            <a:ext cx="5068836" cy="225910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da7d0c697c_0_10"/>
          <p:cNvSpPr/>
          <p:nvPr/>
        </p:nvSpPr>
        <p:spPr>
          <a:xfrm>
            <a:off x="9298767" y="5832733"/>
            <a:ext cx="2713200" cy="4941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da7d0c697c_0_10"/>
          <p:cNvSpPr txBox="1"/>
          <p:nvPr/>
        </p:nvSpPr>
        <p:spPr>
          <a:xfrm>
            <a:off x="7605917" y="3429000"/>
            <a:ext cx="3825900" cy="8310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will be an LSTM+PPO policy, for full length games + shorter plays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6" name="Google Shape;206;gda7d0c697c_0_10"/>
          <p:cNvCxnSpPr>
            <a:stCxn id="205" idx="2"/>
            <a:endCxn id="204" idx="0"/>
          </p:cNvCxnSpPr>
          <p:nvPr/>
        </p:nvCxnSpPr>
        <p:spPr>
          <a:xfrm>
            <a:off x="9518867" y="4260000"/>
            <a:ext cx="1136400" cy="1572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7" name="Google Shape;207;gda7d0c697c_0_10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Master-Skill Policy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a7d0c697c_0_21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</a:t>
            </a:r>
            <a:r>
              <a:rPr lang="en-US"/>
              <a:t>Training Strategy + Demo</a:t>
            </a:r>
            <a:endParaRPr/>
          </a:p>
        </p:txBody>
      </p:sp>
      <p:sp>
        <p:nvSpPr>
          <p:cNvPr id="213" name="Google Shape;213;gda7d0c697c_0_21"/>
          <p:cNvSpPr txBox="1"/>
          <p:nvPr>
            <p:ph idx="1" type="body"/>
          </p:nvPr>
        </p:nvSpPr>
        <p:spPr>
          <a:xfrm>
            <a:off x="415600" y="1069625"/>
            <a:ext cx="80169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Single Offensive Agent</a:t>
            </a:r>
            <a:endParaRPr sz="33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Goal: train an agent for scoring a goal only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a85a15506_0_78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Training Strategy + Demo</a:t>
            </a:r>
            <a:endParaRPr/>
          </a:p>
        </p:txBody>
      </p:sp>
      <p:sp>
        <p:nvSpPr>
          <p:cNvPr id="219" name="Google Shape;219;gda85a15506_0_78"/>
          <p:cNvSpPr txBox="1"/>
          <p:nvPr>
            <p:ph idx="1" type="body"/>
          </p:nvPr>
        </p:nvSpPr>
        <p:spPr>
          <a:xfrm>
            <a:off x="415600" y="1069625"/>
            <a:ext cx="80169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Single Offensive Agent</a:t>
            </a:r>
            <a:endParaRPr sz="33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Goal: train an agent for scoring a goal only</a:t>
            </a:r>
            <a:endParaRPr sz="22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Create </a:t>
            </a:r>
            <a:r>
              <a:rPr lang="en-US" sz="2200" u="sng">
                <a:solidFill>
                  <a:srgbClr val="FFFFFF"/>
                </a:solidFill>
              </a:rPr>
              <a:t>shooting drills</a:t>
            </a:r>
            <a:r>
              <a:rPr lang="en-US" sz="2200">
                <a:solidFill>
                  <a:srgbClr val="FFFFFF"/>
                </a:solidFill>
              </a:rPr>
              <a:t> that escalate in difficulty + variation for “augmentation”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Drills are quite simple, but much work is needed to truly generalize shooting (random spawns)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220" name="Google Shape;220;gda85a15506_0_78"/>
          <p:cNvPicPr preferRelativeResize="0"/>
          <p:nvPr/>
        </p:nvPicPr>
        <p:blipFill rotWithShape="1">
          <a:blip r:embed="rId3">
            <a:alphaModFix/>
          </a:blip>
          <a:srcRect b="37624" l="20826" r="14836" t="0"/>
          <a:stretch/>
        </p:blipFill>
        <p:spPr>
          <a:xfrm>
            <a:off x="8432500" y="182625"/>
            <a:ext cx="3413250" cy="26879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da85a15506_0_78"/>
          <p:cNvSpPr txBox="1"/>
          <p:nvPr/>
        </p:nvSpPr>
        <p:spPr>
          <a:xfrm>
            <a:off x="8621425" y="2811525"/>
            <a:ext cx="30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Bouncing Ball shot locations/path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a85a15506_0_69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Training Strategy + Demo</a:t>
            </a:r>
            <a:endParaRPr/>
          </a:p>
        </p:txBody>
      </p:sp>
      <p:sp>
        <p:nvSpPr>
          <p:cNvPr id="227" name="Google Shape;227;gda85a15506_0_69"/>
          <p:cNvSpPr txBox="1"/>
          <p:nvPr>
            <p:ph idx="1" type="body"/>
          </p:nvPr>
        </p:nvSpPr>
        <p:spPr>
          <a:xfrm>
            <a:off x="415600" y="1069625"/>
            <a:ext cx="80169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Single Offensive Agent</a:t>
            </a:r>
            <a:endParaRPr sz="33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Goal: train an agent for scoring a goal only</a:t>
            </a:r>
            <a:endParaRPr sz="22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Create </a:t>
            </a:r>
            <a:r>
              <a:rPr lang="en-US" sz="2200" u="sng">
                <a:solidFill>
                  <a:srgbClr val="FFFFFF"/>
                </a:solidFill>
              </a:rPr>
              <a:t>shooting drills</a:t>
            </a:r>
            <a:r>
              <a:rPr lang="en-US" sz="2200">
                <a:solidFill>
                  <a:srgbClr val="FFFFFF"/>
                </a:solidFill>
              </a:rPr>
              <a:t> that escalate in difficulty + variation for “augmentation”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Drills are quite simple, but much work is needed to truly generalize shooting (random spawns)</a:t>
            </a:r>
            <a:endParaRPr sz="2200">
              <a:solidFill>
                <a:srgbClr val="FFFFFF"/>
              </a:solidFill>
            </a:endParaRPr>
          </a:p>
          <a:p>
            <a:pPr indent="-444500" lvl="1" marL="7620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Combined Reward: 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TouchBallReward(50/touch)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GoalReward (100/goal)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MoveTowardsBallReward(Magnitude of </a:t>
            </a:r>
            <a:endParaRPr sz="2200">
              <a:solidFill>
                <a:srgbClr val="FFFFFF"/>
              </a:solidFill>
            </a:endParaRPr>
          </a:p>
          <a:p>
            <a:pPr indent="0" lvl="0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</a:rPr>
              <a:t>   Velocity projection/frame)</a:t>
            </a:r>
            <a:endParaRPr sz="2200">
              <a:solidFill>
                <a:srgbClr val="FFFFFF"/>
              </a:solidFill>
            </a:endParaRPr>
          </a:p>
          <a:p>
            <a:pPr indent="-254000" lvl="3" marL="1143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•"/>
            </a:pPr>
            <a:r>
              <a:rPr lang="en-US" sz="2200">
                <a:solidFill>
                  <a:srgbClr val="FFFFFF"/>
                </a:solidFill>
              </a:rPr>
              <a:t>TimeReward(-1/sec)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228" name="Google Shape;228;gda85a15506_0_69" title="PPO_39e5_wEX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9550" y="3526625"/>
            <a:ext cx="5596800" cy="317862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9" name="Google Shape;229;gda85a15506_0_69"/>
          <p:cNvPicPr preferRelativeResize="0"/>
          <p:nvPr/>
        </p:nvPicPr>
        <p:blipFill rotWithShape="1">
          <a:blip r:embed="rId5">
            <a:alphaModFix/>
          </a:blip>
          <a:srcRect b="37624" l="20826" r="14836" t="0"/>
          <a:stretch/>
        </p:blipFill>
        <p:spPr>
          <a:xfrm>
            <a:off x="8432500" y="182625"/>
            <a:ext cx="3413250" cy="268795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da85a15506_0_69"/>
          <p:cNvSpPr txBox="1"/>
          <p:nvPr/>
        </p:nvSpPr>
        <p:spPr>
          <a:xfrm>
            <a:off x="8621425" y="2811525"/>
            <a:ext cx="30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Bouncing Ball shot locations/path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da85a15506_0_69"/>
          <p:cNvSpPr txBox="1"/>
          <p:nvPr/>
        </p:nvSpPr>
        <p:spPr>
          <a:xfrm>
            <a:off x="6311775" y="3211725"/>
            <a:ext cx="303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Demo of 4M timestep Model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a85a15506_0_92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Upcoming Training Strategy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7" name="Google Shape;237;gda85a15506_0_92"/>
          <p:cNvSpPr txBox="1"/>
          <p:nvPr>
            <p:ph idx="1" type="body"/>
          </p:nvPr>
        </p:nvSpPr>
        <p:spPr>
          <a:xfrm>
            <a:off x="415600" y="1171033"/>
            <a:ext cx="117435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More Skills</a:t>
            </a:r>
            <a:endParaRPr sz="2300"/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Provide further skills like dribbling, boost management, pinching, etc.</a:t>
            </a:r>
            <a:endParaRPr sz="2300"/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Initialize with mimic learning</a:t>
            </a:r>
            <a:endParaRPr sz="3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9E9E9E"/>
                </a:solidFill>
              </a:rPr>
              <a:t>Dueling Agents</a:t>
            </a:r>
            <a:endParaRPr sz="3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Goal: 1v1 agents duel to learn how to attack a defending player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Simpler Reward: GoalReward(+/-) + TimeReward (-)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Utilize dueling to combine skills.</a:t>
            </a:r>
            <a:endParaRPr sz="23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9E9E9E"/>
                </a:solidFill>
              </a:rPr>
              <a:t>Introduce LSTM</a:t>
            </a:r>
            <a:endParaRPr sz="3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An LSTM backing PPO will give much needed temporal memory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Will take substantially longer to train, but will be the most hands off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Dueling bots should be enough for the bot to utilize and combine these skills</a:t>
            </a:r>
            <a:endParaRPr sz="23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a85a15506_0_87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Upcoming Training Strategy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gda85a15506_0_87"/>
          <p:cNvSpPr txBox="1"/>
          <p:nvPr>
            <p:ph idx="1" type="body"/>
          </p:nvPr>
        </p:nvSpPr>
        <p:spPr>
          <a:xfrm>
            <a:off x="415600" y="1171033"/>
            <a:ext cx="117435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More Skills</a:t>
            </a:r>
            <a:endParaRPr sz="2300"/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Provide further skills like dribbling, boost management, pinching, etc.</a:t>
            </a:r>
            <a:endParaRPr sz="2300"/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Initialize with mimic learning</a:t>
            </a:r>
            <a:endParaRPr sz="3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Dueling Agents</a:t>
            </a:r>
            <a:endParaRPr sz="3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>
                <a:solidFill>
                  <a:srgbClr val="FFFFFF"/>
                </a:solidFill>
              </a:rPr>
              <a:t>Goal: 1v1 agents duel to learn how to attack a defending player</a:t>
            </a:r>
            <a:endParaRPr sz="2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>
                <a:solidFill>
                  <a:srgbClr val="FFFFFF"/>
                </a:solidFill>
              </a:rPr>
              <a:t>Simpler Reward: GoalReward(+/-) + TimeReward (-)</a:t>
            </a:r>
            <a:endParaRPr sz="2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/>
              <a:t>Utilize dueling to combine skills.</a:t>
            </a:r>
            <a:endParaRPr sz="2300"/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9E9E9E"/>
                </a:solidFill>
              </a:rPr>
              <a:t>Introduce LSTM</a:t>
            </a:r>
            <a:endParaRPr sz="3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An LSTM backing PPO will give much needed temporal memory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Will take substantially longer to train, but will be the most hands off</a:t>
            </a:r>
            <a:endParaRPr sz="2300">
              <a:solidFill>
                <a:srgbClr val="9E9E9E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300"/>
              <a:buChar char="•"/>
            </a:pPr>
            <a:r>
              <a:rPr lang="en-US" sz="2300">
                <a:solidFill>
                  <a:srgbClr val="9E9E9E"/>
                </a:solidFill>
              </a:rPr>
              <a:t>Dueling bots should be enough for the bot to utilize and combine these skills</a:t>
            </a:r>
            <a:endParaRPr sz="23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a7d0c697c_0_171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Upcoming </a:t>
            </a:r>
            <a:r>
              <a:rPr lang="en-US">
                <a:solidFill>
                  <a:srgbClr val="FFFFFF"/>
                </a:solidFill>
              </a:rPr>
              <a:t>Training Strategy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9" name="Google Shape;249;gda7d0c697c_0_171"/>
          <p:cNvSpPr txBox="1"/>
          <p:nvPr>
            <p:ph idx="1" type="body"/>
          </p:nvPr>
        </p:nvSpPr>
        <p:spPr>
          <a:xfrm>
            <a:off x="415600" y="1171033"/>
            <a:ext cx="117435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More Skills</a:t>
            </a:r>
            <a:endParaRPr sz="2300"/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Provide further skills like dribbling, boost management, pinching, etc.</a:t>
            </a:r>
            <a:endParaRPr sz="2300"/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Initialize with mimic learning</a:t>
            </a:r>
            <a:endParaRPr sz="3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Dueling Agents</a:t>
            </a:r>
            <a:endParaRPr sz="3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>
                <a:solidFill>
                  <a:srgbClr val="FFFFFF"/>
                </a:solidFill>
              </a:rPr>
              <a:t>Goal: 1v1 agents duel to learn how to attack a defending player</a:t>
            </a:r>
            <a:endParaRPr sz="2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>
                <a:solidFill>
                  <a:srgbClr val="FFFFFF"/>
                </a:solidFill>
              </a:rPr>
              <a:t>Simpler Reward: GoalReward(+/-) + TimeReward (-)</a:t>
            </a:r>
            <a:endParaRPr sz="2300">
              <a:solidFill>
                <a:srgbClr val="FFFFFF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/>
              <a:t>Utilize dueling to combine skills.</a:t>
            </a:r>
            <a:endParaRPr sz="2300"/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</a:rPr>
              <a:t>Introduce LSTM</a:t>
            </a:r>
            <a:endParaRPr sz="3300"/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</a:pPr>
            <a:r>
              <a:rPr lang="en-US" sz="2300">
                <a:solidFill>
                  <a:schemeClr val="lt1"/>
                </a:solidFill>
              </a:rPr>
              <a:t>An LSTM backing PPO will give much needed temporal memory</a:t>
            </a:r>
            <a:endParaRPr sz="2300">
              <a:solidFill>
                <a:schemeClr val="lt1"/>
              </a:solidFill>
            </a:endParaRPr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Will take substantially longer to train, but will be the most hands off</a:t>
            </a:r>
            <a:endParaRPr sz="2300"/>
          </a:p>
          <a:p>
            <a:pPr indent="-450850" lvl="1" marL="1219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•"/>
            </a:pPr>
            <a:r>
              <a:rPr lang="en-US" sz="2300">
                <a:solidFill>
                  <a:schemeClr val="lt1"/>
                </a:solidFill>
              </a:rPr>
              <a:t>Dueling bots should be enough for the bot to utilize and combine these skills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a7d0c697c_0_0"/>
          <p:cNvSpPr txBox="1"/>
          <p:nvPr>
            <p:ph type="title"/>
          </p:nvPr>
        </p:nvSpPr>
        <p:spPr>
          <a:xfrm>
            <a:off x="699439" y="3063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Rocket League?</a:t>
            </a:r>
            <a:endParaRPr/>
          </a:p>
        </p:txBody>
      </p:sp>
      <p:sp>
        <p:nvSpPr>
          <p:cNvPr id="101" name="Google Shape;101;gda7d0c697c_0_0"/>
          <p:cNvSpPr txBox="1"/>
          <p:nvPr>
            <p:ph idx="1" type="body"/>
          </p:nvPr>
        </p:nvSpPr>
        <p:spPr>
          <a:xfrm>
            <a:off x="699445" y="1565150"/>
            <a:ext cx="57807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en-US" sz="1800"/>
              <a:t>Rocket League is highly </a:t>
            </a:r>
            <a:r>
              <a:rPr lang="en-US" sz="1800" u="sng"/>
              <a:t>3 dimensional</a:t>
            </a:r>
            <a:r>
              <a:rPr lang="en-US" sz="1800"/>
              <a:t>. </a:t>
            </a:r>
            <a:endParaRPr sz="27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stick to the walls and slightly to the ceiling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can </a:t>
            </a:r>
            <a:r>
              <a:rPr lang="en-US" sz="1500" u="sng"/>
              <a:t>jump</a:t>
            </a:r>
            <a:r>
              <a:rPr lang="en-US" sz="1500"/>
              <a:t> and </a:t>
            </a:r>
            <a:r>
              <a:rPr lang="en-US" sz="1500" u="sng"/>
              <a:t>boost</a:t>
            </a:r>
            <a:r>
              <a:rPr lang="en-US" sz="1500"/>
              <a:t> to fly into the ball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Most games barely use this 3</a:t>
            </a:r>
            <a:r>
              <a:rPr baseline="30000" lang="en-US" sz="1500"/>
              <a:t>rd</a:t>
            </a:r>
            <a:r>
              <a:rPr lang="en-US" sz="1500"/>
              <a:t> dimension</a:t>
            </a:r>
            <a:endParaRPr sz="15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900"/>
              <a:buNone/>
            </a:pPr>
            <a:r>
              <a:rPr lang="en-US" sz="1800">
                <a:solidFill>
                  <a:srgbClr val="9E9E9E"/>
                </a:solidFill>
              </a:rPr>
              <a:t>Rocket League has complicated, interesting </a:t>
            </a:r>
            <a:r>
              <a:rPr lang="en-US" sz="1800" u="sng">
                <a:solidFill>
                  <a:srgbClr val="9E9E9E"/>
                </a:solidFill>
              </a:rPr>
              <a:t>physics</a:t>
            </a:r>
            <a:endParaRPr sz="27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Goal: General Motion Based Learning</a:t>
            </a:r>
            <a:endParaRPr sz="23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“Mechanics” (exploiting the physics engine)</a:t>
            </a:r>
            <a:endParaRPr sz="23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RL agents</a:t>
            </a:r>
            <a:r>
              <a:rPr lang="en-US" sz="1500">
                <a:solidFill>
                  <a:srgbClr val="9E9E9E"/>
                </a:solidFill>
              </a:rPr>
              <a:t> are VERY good at exploring/exploiting their environment</a:t>
            </a:r>
            <a:endParaRPr sz="1500">
              <a:solidFill>
                <a:srgbClr val="9E9E9E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Arial"/>
              <a:buNone/>
            </a:pPr>
            <a:r>
              <a:rPr lang="en-US" sz="1800">
                <a:solidFill>
                  <a:srgbClr val="9E9E9E"/>
                </a:solidFill>
              </a:rPr>
              <a:t>Rocket League is a </a:t>
            </a:r>
            <a:r>
              <a:rPr lang="en-US" sz="1800" u="sng">
                <a:solidFill>
                  <a:srgbClr val="9E9E9E"/>
                </a:solidFill>
              </a:rPr>
              <a:t>short-term</a:t>
            </a:r>
            <a:r>
              <a:rPr lang="en-US" sz="1800">
                <a:solidFill>
                  <a:srgbClr val="9E9E9E"/>
                </a:solidFill>
              </a:rPr>
              <a:t>, </a:t>
            </a:r>
            <a:r>
              <a:rPr lang="en-US" sz="1800" u="sng">
                <a:solidFill>
                  <a:srgbClr val="9E9E9E"/>
                </a:solidFill>
              </a:rPr>
              <a:t>tactical</a:t>
            </a:r>
            <a:r>
              <a:rPr lang="en-US" sz="1800">
                <a:solidFill>
                  <a:srgbClr val="9E9E9E"/>
                </a:solidFill>
              </a:rPr>
              <a:t> game</a:t>
            </a:r>
            <a:endParaRPr sz="27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Games can be played in teams (typically largest format is 3v3)</a:t>
            </a:r>
            <a:endParaRPr sz="23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The ball can be controlled or passed to other players</a:t>
            </a:r>
            <a:endParaRPr sz="15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E9E9E"/>
                </a:solidFill>
              </a:rPr>
              <a:t>We have access to backend values via BakkesMod!!!</a:t>
            </a:r>
            <a:endParaRPr sz="1800">
              <a:solidFill>
                <a:srgbClr val="9E9E9E"/>
              </a:solidFill>
            </a:endParaRPr>
          </a:p>
        </p:txBody>
      </p:sp>
      <p:pic>
        <p:nvPicPr>
          <p:cNvPr descr="Steam Community :: :: Air Dribble 21" id="102" name="Google Shape;102;gda7d0c697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148" y="3563702"/>
            <a:ext cx="5368975" cy="302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cket League GIF by Spacestation Gaming - Find &amp; Share on GIPHY" id="103" name="Google Shape;103;gda7d0c697c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4833" y="460665"/>
            <a:ext cx="4878667" cy="255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da85a15506_0_97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Challenges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gda85a15506_0_97"/>
          <p:cNvSpPr txBox="1"/>
          <p:nvPr>
            <p:ph idx="1" type="body"/>
          </p:nvPr>
        </p:nvSpPr>
        <p:spPr>
          <a:xfrm>
            <a:off x="415600" y="1069633"/>
            <a:ext cx="11360700" cy="578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</a:rPr>
              <a:t>Algorithmic</a:t>
            </a:r>
            <a:endParaRPr sz="3300">
              <a:solidFill>
                <a:schemeClr val="lt1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 sz="2600">
                <a:solidFill>
                  <a:schemeClr val="lt1"/>
                </a:solidFill>
              </a:rPr>
              <a:t>How to help agent take advantage of 3D space</a:t>
            </a:r>
            <a:endParaRPr sz="2600">
              <a:solidFill>
                <a:schemeClr val="lt1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 sz="2600">
                <a:solidFill>
                  <a:schemeClr val="lt1"/>
                </a:solidFill>
              </a:rPr>
              <a:t>Adequately combining agents with master policy</a:t>
            </a:r>
            <a:endParaRPr sz="2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9E9E9E"/>
                </a:solidFill>
              </a:rPr>
              <a:t>Tuning</a:t>
            </a:r>
            <a:endParaRPr sz="3300">
              <a:solidFill>
                <a:srgbClr val="9E9E9E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2600"/>
              <a:buChar char="•"/>
            </a:pPr>
            <a:r>
              <a:rPr lang="en-US" sz="2600">
                <a:solidFill>
                  <a:srgbClr val="9E9E9E"/>
                </a:solidFill>
              </a:rPr>
              <a:t>How to set appropriate weights for each rewards in combined reward</a:t>
            </a:r>
            <a:endParaRPr sz="2600">
              <a:solidFill>
                <a:srgbClr val="9E9E9E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600"/>
              <a:buChar char="•"/>
            </a:pPr>
            <a:r>
              <a:rPr lang="en-US" sz="2600">
                <a:solidFill>
                  <a:srgbClr val="9E9E9E"/>
                </a:solidFill>
              </a:rPr>
              <a:t>General or hyper-tuned total reward for solo fight scenario </a:t>
            </a:r>
            <a:endParaRPr sz="2600">
              <a:solidFill>
                <a:srgbClr val="9E9E9E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600"/>
              <a:buChar char="•"/>
            </a:pPr>
            <a:r>
              <a:rPr lang="en-US" sz="2600">
                <a:solidFill>
                  <a:srgbClr val="9E9E9E"/>
                </a:solidFill>
              </a:rPr>
              <a:t>Creating proper exercises for the agent to master a particular skill</a:t>
            </a:r>
            <a:endParaRPr sz="2600">
              <a:solidFill>
                <a:srgbClr val="9E9E9E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600"/>
              <a:buChar char="•"/>
            </a:pPr>
            <a:r>
              <a:rPr lang="en-US" sz="2600">
                <a:solidFill>
                  <a:srgbClr val="9E9E9E"/>
                </a:solidFill>
              </a:rPr>
              <a:t>Codifying teamwork into exercises</a:t>
            </a:r>
            <a:endParaRPr sz="26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a7d0c697c_0_26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Challenges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gda7d0c697c_0_26"/>
          <p:cNvSpPr txBox="1"/>
          <p:nvPr>
            <p:ph idx="1" type="body"/>
          </p:nvPr>
        </p:nvSpPr>
        <p:spPr>
          <a:xfrm>
            <a:off x="415600" y="1069633"/>
            <a:ext cx="11360700" cy="578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</a:rPr>
              <a:t>Algorithmic</a:t>
            </a:r>
            <a:endParaRPr sz="3300">
              <a:solidFill>
                <a:schemeClr val="lt1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 sz="2600">
                <a:solidFill>
                  <a:schemeClr val="lt1"/>
                </a:solidFill>
              </a:rPr>
              <a:t>How to help agent take advantage of 3D space</a:t>
            </a:r>
            <a:endParaRPr sz="2600">
              <a:solidFill>
                <a:schemeClr val="lt1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en-US" sz="2600">
                <a:solidFill>
                  <a:schemeClr val="lt1"/>
                </a:solidFill>
              </a:rPr>
              <a:t>Adequately combining agents with master policy</a:t>
            </a:r>
            <a:endParaRPr sz="2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FFFFFF"/>
                </a:solidFill>
              </a:rPr>
              <a:t>Tuning</a:t>
            </a:r>
            <a:endParaRPr sz="3300">
              <a:solidFill>
                <a:srgbClr val="FFFFFF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</a:pPr>
            <a:r>
              <a:rPr lang="en-US" sz="2600">
                <a:solidFill>
                  <a:srgbClr val="FFFFFF"/>
                </a:solidFill>
              </a:rPr>
              <a:t>How to set appropriate weights for each rewards in combined reward</a:t>
            </a:r>
            <a:endParaRPr sz="2600">
              <a:solidFill>
                <a:srgbClr val="FFFFFF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</a:pPr>
            <a:r>
              <a:rPr lang="en-US" sz="2600">
                <a:solidFill>
                  <a:srgbClr val="FFFFFF"/>
                </a:solidFill>
              </a:rPr>
              <a:t>General or hyper-tuned total reward for solo fight scenario </a:t>
            </a:r>
            <a:endParaRPr sz="2600">
              <a:solidFill>
                <a:srgbClr val="FFFFFF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</a:pPr>
            <a:r>
              <a:rPr lang="en-US" sz="2600">
                <a:solidFill>
                  <a:srgbClr val="FFFFFF"/>
                </a:solidFill>
              </a:rPr>
              <a:t>Creating proper exercises for the agent to master a particular skill</a:t>
            </a:r>
            <a:endParaRPr sz="2600">
              <a:solidFill>
                <a:srgbClr val="FFFFFF"/>
              </a:solidFill>
            </a:endParaRPr>
          </a:p>
          <a:p>
            <a:pPr indent="-469900" lvl="0" marL="609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</a:pPr>
            <a:r>
              <a:rPr lang="en-US" sz="2600">
                <a:solidFill>
                  <a:srgbClr val="FFFFFF"/>
                </a:solidFill>
              </a:rPr>
              <a:t>Codifying teamwork into exercises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da7d0c697c_0_165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Challenges</a:t>
            </a:r>
            <a:endParaRPr/>
          </a:p>
        </p:txBody>
      </p:sp>
      <p:sp>
        <p:nvSpPr>
          <p:cNvPr id="268" name="Google Shape;268;gda7d0c697c_0_165"/>
          <p:cNvSpPr txBox="1"/>
          <p:nvPr>
            <p:ph idx="1" type="body"/>
          </p:nvPr>
        </p:nvSpPr>
        <p:spPr>
          <a:xfrm>
            <a:off x="415600" y="1069633"/>
            <a:ext cx="113607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/>
              <a:t>Logistics</a:t>
            </a:r>
            <a:endParaRPr sz="3300"/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Scaling up systems properly (Google Cloud cannot RDP+run DX11 apps)</a:t>
            </a:r>
            <a:endParaRPr sz="2600"/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Training may take weeks with hardware capabilities (single GPU)</a:t>
            </a:r>
            <a:endParaRPr sz="2600"/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Distributed Learning is “underdeveloped” by RLGym</a:t>
            </a:r>
            <a:endParaRPr sz="2600"/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Developing a stable_baselines2 PPO2+LSTM equivalent (stable_baselines3 does not include any PPO + LSTM, or optimized PPO2 model)</a:t>
            </a:r>
            <a:endParaRPr sz="2600"/>
          </a:p>
          <a:p>
            <a:pPr indent="-4699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Speed-up is not stable… testing is not consistent</a:t>
            </a:r>
            <a:endParaRPr sz="2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a7d0c697c_0_160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Future Plan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4" name="Google Shape;274;gda7d0c697c_0_160"/>
          <p:cNvSpPr txBox="1"/>
          <p:nvPr>
            <p:ph idx="1" type="body"/>
          </p:nvPr>
        </p:nvSpPr>
        <p:spPr>
          <a:xfrm>
            <a:off x="305025" y="1126850"/>
            <a:ext cx="11776500" cy="545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0" lvl="0" marL="609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AutoNum type="arabicPeriod"/>
            </a:pPr>
            <a:r>
              <a:rPr lang="en-US" sz="3200">
                <a:solidFill>
                  <a:srgbClr val="FFFFFF"/>
                </a:solidFill>
              </a:rPr>
              <a:t>Train an agent to </a:t>
            </a:r>
            <a:r>
              <a:rPr lang="en-US" sz="3200" u="sng">
                <a:solidFill>
                  <a:srgbClr val="FFFFFF"/>
                </a:solidFill>
              </a:rPr>
              <a:t>master</a:t>
            </a:r>
            <a:r>
              <a:rPr lang="en-US" sz="3200">
                <a:solidFill>
                  <a:srgbClr val="FFFFFF"/>
                </a:solidFill>
              </a:rPr>
              <a:t> different “Skills”, combined with a master policy</a:t>
            </a:r>
            <a:endParaRPr sz="3200">
              <a:solidFill>
                <a:srgbClr val="FFFFFF"/>
              </a:solidFill>
            </a:endParaRPr>
          </a:p>
          <a:p>
            <a:pPr indent="-508000" lvl="0" marL="609600" rtl="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rgbClr val="FFFFFF"/>
              </a:buClr>
              <a:buSzPts val="3200"/>
              <a:buAutoNum type="arabicPeriod"/>
            </a:pPr>
            <a:r>
              <a:rPr lang="en-US" sz="3200">
                <a:solidFill>
                  <a:srgbClr val="FFFFFF"/>
                </a:solidFill>
              </a:rPr>
              <a:t>Optimize exercises and/or learn skills by first </a:t>
            </a:r>
            <a:r>
              <a:rPr lang="en-US" sz="3200" u="sng">
                <a:solidFill>
                  <a:srgbClr val="FFFFFF"/>
                </a:solidFill>
              </a:rPr>
              <a:t>observing</a:t>
            </a:r>
            <a:r>
              <a:rPr lang="en-US" sz="3200">
                <a:solidFill>
                  <a:srgbClr val="FFFFFF"/>
                </a:solidFill>
              </a:rPr>
              <a:t> </a:t>
            </a:r>
            <a:r>
              <a:rPr lang="en-US" sz="3200">
                <a:solidFill>
                  <a:srgbClr val="FFFFFF"/>
                </a:solidFill>
              </a:rPr>
              <a:t>(aka mimic learning)</a:t>
            </a:r>
            <a:endParaRPr sz="3200">
              <a:solidFill>
                <a:srgbClr val="FFFFFF"/>
              </a:solidFill>
            </a:endParaRPr>
          </a:p>
          <a:p>
            <a:pPr indent="-508000" lvl="0" marL="609600" rtl="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rgbClr val="FFFFFF"/>
              </a:buClr>
              <a:buSzPts val="3200"/>
              <a:buAutoNum type="arabicPeriod"/>
            </a:pPr>
            <a:r>
              <a:rPr lang="en-US" sz="3200">
                <a:solidFill>
                  <a:srgbClr val="FFFFFF"/>
                </a:solidFill>
              </a:rPr>
              <a:t>Create an efficient distributed learning pipeline</a:t>
            </a:r>
            <a:endParaRPr sz="3200">
              <a:solidFill>
                <a:srgbClr val="FFFFFF"/>
              </a:solidFill>
            </a:endParaRPr>
          </a:p>
          <a:p>
            <a:pPr indent="-508000" lvl="0" marL="609600" rtl="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rgbClr val="FFFFFF"/>
              </a:buClr>
              <a:buSzPts val="3200"/>
              <a:buAutoNum type="arabicPeriod"/>
            </a:pPr>
            <a:r>
              <a:rPr lang="en-US" sz="3200">
                <a:solidFill>
                  <a:srgbClr val="FFFFFF"/>
                </a:solidFill>
              </a:rPr>
              <a:t>Eventually Train Multi-agent cooperation (i.e. 3V3)</a:t>
            </a:r>
            <a:endParaRPr sz="3200">
              <a:solidFill>
                <a:srgbClr val="FFFFFF"/>
              </a:solidFill>
            </a:endParaRPr>
          </a:p>
          <a:p>
            <a:pPr indent="-488950" lvl="1" marL="1219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lphaLcPeriod"/>
            </a:pPr>
            <a:r>
              <a:rPr lang="en-US" sz="2900">
                <a:solidFill>
                  <a:srgbClr val="FFFFFF"/>
                </a:solidFill>
              </a:rPr>
              <a:t>Learn cooperation (passing, positioning, planning)</a:t>
            </a:r>
            <a:endParaRPr sz="2900">
              <a:solidFill>
                <a:srgbClr val="FFFFFF"/>
              </a:solidFill>
            </a:endParaRPr>
          </a:p>
          <a:p>
            <a:pPr indent="-488950" lvl="1" marL="1219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lphaLcPeriod"/>
            </a:pPr>
            <a:r>
              <a:rPr lang="en-US" sz="2900">
                <a:solidFill>
                  <a:srgbClr val="FFFFFF"/>
                </a:solidFill>
              </a:rPr>
              <a:t>Codify different strategies to kickstart team-based play, much like the “skills” concept above</a:t>
            </a:r>
            <a:endParaRPr sz="2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a85a15506_0_0"/>
          <p:cNvSpPr txBox="1"/>
          <p:nvPr>
            <p:ph type="title"/>
          </p:nvPr>
        </p:nvSpPr>
        <p:spPr>
          <a:xfrm>
            <a:off x="699439" y="3063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Rocket League?</a:t>
            </a:r>
            <a:endParaRPr/>
          </a:p>
        </p:txBody>
      </p:sp>
      <p:sp>
        <p:nvSpPr>
          <p:cNvPr id="110" name="Google Shape;110;gda85a15506_0_0"/>
          <p:cNvSpPr txBox="1"/>
          <p:nvPr>
            <p:ph idx="1" type="body"/>
          </p:nvPr>
        </p:nvSpPr>
        <p:spPr>
          <a:xfrm>
            <a:off x="699445" y="1565150"/>
            <a:ext cx="57807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en-US" sz="1800"/>
              <a:t>Rocket League is highly </a:t>
            </a:r>
            <a:r>
              <a:rPr lang="en-US" sz="1800" u="sng"/>
              <a:t>3 dimensional</a:t>
            </a:r>
            <a:r>
              <a:rPr lang="en-US" sz="1800"/>
              <a:t>. </a:t>
            </a:r>
            <a:endParaRPr sz="27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stick to the walls and slightly to the ceiling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can </a:t>
            </a:r>
            <a:r>
              <a:rPr lang="en-US" sz="1500" u="sng"/>
              <a:t>jump</a:t>
            </a:r>
            <a:r>
              <a:rPr lang="en-US" sz="1500"/>
              <a:t> and </a:t>
            </a:r>
            <a:r>
              <a:rPr lang="en-US" sz="1500" u="sng"/>
              <a:t>boost</a:t>
            </a:r>
            <a:r>
              <a:rPr lang="en-US" sz="1500"/>
              <a:t> to fly into the ball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Most games barely use this 3</a:t>
            </a:r>
            <a:r>
              <a:rPr baseline="30000" lang="en-US" sz="1500"/>
              <a:t>rd</a:t>
            </a:r>
            <a:r>
              <a:rPr lang="en-US" sz="1500"/>
              <a:t> dimension</a:t>
            </a:r>
            <a:endParaRPr sz="15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900"/>
              <a:buNone/>
            </a:pPr>
            <a:r>
              <a:rPr lang="en-US" sz="1800">
                <a:solidFill>
                  <a:srgbClr val="FFFFFF"/>
                </a:solidFill>
              </a:rPr>
              <a:t>Rocket League has complicated, interesting </a:t>
            </a:r>
            <a:r>
              <a:rPr lang="en-US" sz="1800" u="sng">
                <a:solidFill>
                  <a:srgbClr val="FFFFFF"/>
                </a:solidFill>
              </a:rPr>
              <a:t>physics</a:t>
            </a:r>
            <a:endParaRPr sz="27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Goal: General Motion Based Learning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“Mechanics” (exploiting the physics engine)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RL agents are VERY good at exploring/exploiting their environment</a:t>
            </a:r>
            <a:endParaRPr sz="1500">
              <a:solidFill>
                <a:srgbClr val="FFFFFF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Arial"/>
              <a:buNone/>
            </a:pPr>
            <a:r>
              <a:rPr lang="en-US" sz="1800">
                <a:solidFill>
                  <a:srgbClr val="9E9E9E"/>
                </a:solidFill>
              </a:rPr>
              <a:t>Rocket League is a </a:t>
            </a:r>
            <a:r>
              <a:rPr lang="en-US" sz="1800" u="sng">
                <a:solidFill>
                  <a:srgbClr val="9E9E9E"/>
                </a:solidFill>
              </a:rPr>
              <a:t>short-term</a:t>
            </a:r>
            <a:r>
              <a:rPr lang="en-US" sz="1800">
                <a:solidFill>
                  <a:srgbClr val="9E9E9E"/>
                </a:solidFill>
              </a:rPr>
              <a:t>, </a:t>
            </a:r>
            <a:r>
              <a:rPr lang="en-US" sz="1800" u="sng">
                <a:solidFill>
                  <a:srgbClr val="9E9E9E"/>
                </a:solidFill>
              </a:rPr>
              <a:t>tactical</a:t>
            </a:r>
            <a:r>
              <a:rPr lang="en-US" sz="1800">
                <a:solidFill>
                  <a:srgbClr val="9E9E9E"/>
                </a:solidFill>
              </a:rPr>
              <a:t> game</a:t>
            </a:r>
            <a:endParaRPr sz="27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Games can be played in teams (typically largest format is 3v3)</a:t>
            </a:r>
            <a:endParaRPr sz="2300">
              <a:solidFill>
                <a:srgbClr val="9E9E9E"/>
              </a:solidFill>
            </a:endParaRPr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500"/>
              <a:buChar char="•"/>
            </a:pPr>
            <a:r>
              <a:rPr lang="en-US" sz="1500">
                <a:solidFill>
                  <a:srgbClr val="9E9E9E"/>
                </a:solidFill>
              </a:rPr>
              <a:t>The ball can be controlled or passed to other players</a:t>
            </a:r>
            <a:endParaRPr sz="15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E9E9E"/>
                </a:solidFill>
              </a:rPr>
              <a:t>We have access to backend values via BakkesMod!!!</a:t>
            </a:r>
            <a:endParaRPr sz="1800">
              <a:solidFill>
                <a:srgbClr val="9E9E9E"/>
              </a:solidFill>
            </a:endParaRPr>
          </a:p>
        </p:txBody>
      </p:sp>
      <p:pic>
        <p:nvPicPr>
          <p:cNvPr descr="Steam Community :: :: Air Dribble 21" id="111" name="Google Shape;111;gda85a1550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148" y="3563702"/>
            <a:ext cx="5368975" cy="302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cket League GIF by Spacestation Gaming - Find &amp; Share on GIPHY" id="112" name="Google Shape;112;gda85a1550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4833" y="460665"/>
            <a:ext cx="4878667" cy="255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a85a15506_0_8"/>
          <p:cNvSpPr txBox="1"/>
          <p:nvPr>
            <p:ph type="title"/>
          </p:nvPr>
        </p:nvSpPr>
        <p:spPr>
          <a:xfrm>
            <a:off x="699439" y="3063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Rocket League?</a:t>
            </a:r>
            <a:endParaRPr/>
          </a:p>
        </p:txBody>
      </p:sp>
      <p:sp>
        <p:nvSpPr>
          <p:cNvPr id="119" name="Google Shape;119;gda85a15506_0_8"/>
          <p:cNvSpPr txBox="1"/>
          <p:nvPr>
            <p:ph idx="1" type="body"/>
          </p:nvPr>
        </p:nvSpPr>
        <p:spPr>
          <a:xfrm>
            <a:off x="699445" y="1565150"/>
            <a:ext cx="57807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en-US" sz="1800"/>
              <a:t>Rocket League is highly </a:t>
            </a:r>
            <a:r>
              <a:rPr lang="en-US" sz="1800" u="sng"/>
              <a:t>3 dimensional</a:t>
            </a:r>
            <a:r>
              <a:rPr lang="en-US" sz="1800"/>
              <a:t>. </a:t>
            </a:r>
            <a:endParaRPr sz="27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stick to the walls and slightly to the ceiling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can </a:t>
            </a:r>
            <a:r>
              <a:rPr lang="en-US" sz="1500" u="sng"/>
              <a:t>jump</a:t>
            </a:r>
            <a:r>
              <a:rPr lang="en-US" sz="1500"/>
              <a:t> and </a:t>
            </a:r>
            <a:r>
              <a:rPr lang="en-US" sz="1500" u="sng"/>
              <a:t>boost</a:t>
            </a:r>
            <a:r>
              <a:rPr lang="en-US" sz="1500"/>
              <a:t> to fly into the ball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Most games barely use this 3</a:t>
            </a:r>
            <a:r>
              <a:rPr baseline="30000" lang="en-US" sz="1500"/>
              <a:t>rd</a:t>
            </a:r>
            <a:r>
              <a:rPr lang="en-US" sz="1500"/>
              <a:t> dimension</a:t>
            </a:r>
            <a:endParaRPr sz="15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900"/>
              <a:buNone/>
            </a:pPr>
            <a:r>
              <a:rPr lang="en-US" sz="1800">
                <a:solidFill>
                  <a:srgbClr val="FFFFFF"/>
                </a:solidFill>
              </a:rPr>
              <a:t>Rocket League has complicated, interesting </a:t>
            </a:r>
            <a:r>
              <a:rPr lang="en-US" sz="1800" u="sng">
                <a:solidFill>
                  <a:srgbClr val="FFFFFF"/>
                </a:solidFill>
              </a:rPr>
              <a:t>physics</a:t>
            </a:r>
            <a:endParaRPr sz="27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Goal: General Motion Based Learning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“Mechanics” (exploiting the physics engine)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RL agents are VERY good at exploring/exploiting their environment</a:t>
            </a:r>
            <a:endParaRPr sz="1500">
              <a:solidFill>
                <a:srgbClr val="FFFFFF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Arial"/>
              <a:buNone/>
            </a:pPr>
            <a:r>
              <a:rPr lang="en-US" sz="1800"/>
              <a:t>Rocket League is a </a:t>
            </a:r>
            <a:r>
              <a:rPr lang="en-US" sz="1800" u="sng"/>
              <a:t>short-term</a:t>
            </a:r>
            <a:r>
              <a:rPr lang="en-US" sz="1800"/>
              <a:t>, </a:t>
            </a:r>
            <a:r>
              <a:rPr lang="en-US" sz="1800" u="sng"/>
              <a:t>tactical</a:t>
            </a:r>
            <a:r>
              <a:rPr lang="en-US" sz="1800"/>
              <a:t> game</a:t>
            </a:r>
            <a:endParaRPr sz="2700"/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Games can be played in teams (typically largest format is 3v3)</a:t>
            </a:r>
            <a:endParaRPr sz="2300"/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The ball can be controlled or passed to other players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9E9E9E"/>
                </a:solidFill>
              </a:rPr>
              <a:t>We have access to backend values via BakkesMod!!!</a:t>
            </a:r>
            <a:endParaRPr sz="1800">
              <a:solidFill>
                <a:srgbClr val="9E9E9E"/>
              </a:solidFill>
            </a:endParaRPr>
          </a:p>
        </p:txBody>
      </p:sp>
      <p:pic>
        <p:nvPicPr>
          <p:cNvPr descr="Steam Community :: :: Air Dribble 21" id="120" name="Google Shape;120;gda85a15506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148" y="3563702"/>
            <a:ext cx="5368975" cy="302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cket League GIF by Spacestation Gaming - Find &amp; Share on GIPHY" id="121" name="Google Shape;121;gda85a15506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4833" y="460665"/>
            <a:ext cx="4878667" cy="255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a85a15506_0_16"/>
          <p:cNvSpPr txBox="1"/>
          <p:nvPr>
            <p:ph type="title"/>
          </p:nvPr>
        </p:nvSpPr>
        <p:spPr>
          <a:xfrm>
            <a:off x="699439" y="3063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Rocket League?</a:t>
            </a:r>
            <a:endParaRPr/>
          </a:p>
        </p:txBody>
      </p:sp>
      <p:sp>
        <p:nvSpPr>
          <p:cNvPr id="128" name="Google Shape;128;gda85a15506_0_16"/>
          <p:cNvSpPr txBox="1"/>
          <p:nvPr>
            <p:ph idx="1" type="body"/>
          </p:nvPr>
        </p:nvSpPr>
        <p:spPr>
          <a:xfrm>
            <a:off x="699445" y="1565150"/>
            <a:ext cx="57807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</a:pPr>
            <a:r>
              <a:rPr lang="en-US" sz="1800"/>
              <a:t>Rocket League is highly </a:t>
            </a:r>
            <a:r>
              <a:rPr lang="en-US" sz="1800" u="sng"/>
              <a:t>3 dimensional</a:t>
            </a:r>
            <a:r>
              <a:rPr lang="en-US" sz="1800"/>
              <a:t>. </a:t>
            </a:r>
            <a:endParaRPr sz="27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stick to the walls and slightly to the ceiling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Cars can </a:t>
            </a:r>
            <a:r>
              <a:rPr lang="en-US" sz="1500" u="sng"/>
              <a:t>jump</a:t>
            </a:r>
            <a:r>
              <a:rPr lang="en-US" sz="1500"/>
              <a:t> and </a:t>
            </a:r>
            <a:r>
              <a:rPr lang="en-US" sz="1500" u="sng"/>
              <a:t>boost</a:t>
            </a:r>
            <a:r>
              <a:rPr lang="en-US" sz="1500"/>
              <a:t> to fly into the ball</a:t>
            </a:r>
            <a:endParaRPr sz="2300"/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US" sz="1500"/>
              <a:t>Most games barely use this 3</a:t>
            </a:r>
            <a:r>
              <a:rPr baseline="30000" lang="en-US" sz="1500"/>
              <a:t>rd</a:t>
            </a:r>
            <a:r>
              <a:rPr lang="en-US" sz="1500"/>
              <a:t> dimension</a:t>
            </a:r>
            <a:endParaRPr sz="15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595959"/>
              </a:buClr>
              <a:buSzPts val="1900"/>
              <a:buNone/>
            </a:pPr>
            <a:r>
              <a:rPr lang="en-US" sz="1800">
                <a:solidFill>
                  <a:srgbClr val="FFFFFF"/>
                </a:solidFill>
              </a:rPr>
              <a:t>Rocket League has complicated, interesting </a:t>
            </a:r>
            <a:r>
              <a:rPr lang="en-US" sz="1800" u="sng">
                <a:solidFill>
                  <a:srgbClr val="FFFFFF"/>
                </a:solidFill>
              </a:rPr>
              <a:t>physics</a:t>
            </a:r>
            <a:endParaRPr sz="27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Goal: General Motion Based Learning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“Mechanics” (exploiting the physics engine)</a:t>
            </a:r>
            <a:endParaRPr sz="2300">
              <a:solidFill>
                <a:srgbClr val="FFFFFF"/>
              </a:solidFill>
            </a:endParaRPr>
          </a:p>
          <a:p>
            <a:pPr indent="-234950" lvl="1" marL="698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US" sz="1500">
                <a:solidFill>
                  <a:srgbClr val="FFFFFF"/>
                </a:solidFill>
              </a:rPr>
              <a:t>RL agents are VERY good at exploring/exploiting their environment</a:t>
            </a:r>
            <a:endParaRPr sz="1500">
              <a:solidFill>
                <a:srgbClr val="FFFFFF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900"/>
              <a:buFont typeface="Arial"/>
              <a:buNone/>
            </a:pPr>
            <a:r>
              <a:rPr lang="en-US" sz="1800"/>
              <a:t>Rocket League is a </a:t>
            </a:r>
            <a:r>
              <a:rPr lang="en-US" sz="1800" u="sng"/>
              <a:t>short-term</a:t>
            </a:r>
            <a:r>
              <a:rPr lang="en-US" sz="1800"/>
              <a:t>, </a:t>
            </a:r>
            <a:r>
              <a:rPr lang="en-US" sz="1800" u="sng"/>
              <a:t>tactical</a:t>
            </a:r>
            <a:r>
              <a:rPr lang="en-US" sz="1800"/>
              <a:t> game</a:t>
            </a:r>
            <a:endParaRPr sz="2700"/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Games can be played in teams (typically largest format is 3v3)</a:t>
            </a:r>
            <a:endParaRPr sz="2300"/>
          </a:p>
          <a:p>
            <a:pPr indent="-234950" lvl="1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The ball can be controlled or passed to other players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We have access to backend values via BakkesMod!!!</a:t>
            </a:r>
            <a:endParaRPr sz="1800"/>
          </a:p>
        </p:txBody>
      </p:sp>
      <p:pic>
        <p:nvPicPr>
          <p:cNvPr descr="Steam Community :: :: Air Dribble 21" id="129" name="Google Shape;129;gda85a15506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148" y="3563702"/>
            <a:ext cx="5368975" cy="3020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cket League GIF by Spacestation Gaming - Find &amp; Share on GIPHY" id="130" name="Google Shape;130;gda85a15506_0_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4833" y="460665"/>
            <a:ext cx="4878667" cy="255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a7d0c697c_0_182"/>
          <p:cNvSpPr txBox="1"/>
          <p:nvPr>
            <p:ph type="title"/>
          </p:nvPr>
        </p:nvSpPr>
        <p:spPr>
          <a:xfrm>
            <a:off x="699439" y="3063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Why Rocket League?</a:t>
            </a:r>
            <a:endParaRPr/>
          </a:p>
        </p:txBody>
      </p:sp>
      <p:sp>
        <p:nvSpPr>
          <p:cNvPr id="137" name="Google Shape;137;gda7d0c697c_0_182"/>
          <p:cNvSpPr txBox="1"/>
          <p:nvPr>
            <p:ph idx="1" type="body"/>
          </p:nvPr>
        </p:nvSpPr>
        <p:spPr>
          <a:xfrm>
            <a:off x="699439" y="1590336"/>
            <a:ext cx="105156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200"/>
              <a:t>Rocket League presents many similarities and differences to Dota 2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1700"/>
          </a:p>
        </p:txBody>
      </p:sp>
      <p:graphicFrame>
        <p:nvGraphicFramePr>
          <p:cNvPr id="138" name="Google Shape;138;gda7d0c697c_0_182"/>
          <p:cNvGraphicFramePr/>
          <p:nvPr/>
        </p:nvGraphicFramePr>
        <p:xfrm>
          <a:off x="810133" y="20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{1C5D0F23-6D8D-4489-AC81-D4E8FDBD22F2}</a:tableStyleId>
              </a:tblPr>
              <a:tblGrid>
                <a:gridCol w="2275575"/>
                <a:gridCol w="4492600"/>
                <a:gridCol w="4264450"/>
              </a:tblGrid>
              <a:tr h="543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lt1"/>
                          </a:solidFill>
                        </a:rPr>
                        <a:t>Rocket League</a:t>
                      </a:r>
                      <a:endParaRPr sz="27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lt1"/>
                          </a:solidFill>
                        </a:rPr>
                        <a:t>Dota 2</a:t>
                      </a:r>
                      <a:endParaRPr sz="27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  <a:tr h="41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Average Game Length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5-7min avg length games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70min avg length games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  <a:tr h="38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Typical Team size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3v3 max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5v5 max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  <a:tr h="39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Reaction Time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Low, must be fast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Low</a:t>
                      </a: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, must be fast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  <a:tr h="489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Model Size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10% of Dota 2’s LSTM (7vs70min games)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80% of model LSTM (14M parameters)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  <a:tr h="11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Useful Comparisons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Handful of different car boxes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Maps standardized for competition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Floor/ceiling/walls + curves in-between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Low dimensional, complex 3D game states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100+ (121) characters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100s (208) of items 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Large Map (3 “lanes”)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lt1"/>
                          </a:solidFill>
                        </a:rPr>
                        <a:t>Highly dimensional, sparse 2D game states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T="24375" marB="24375" marR="24375" marL="2437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a7d0c697c_1_0"/>
          <p:cNvSpPr txBox="1"/>
          <p:nvPr>
            <p:ph idx="1" type="body"/>
          </p:nvPr>
        </p:nvSpPr>
        <p:spPr>
          <a:xfrm>
            <a:off x="518375" y="1032875"/>
            <a:ext cx="10766700" cy="555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/>
              <a:t>Proximal Policy Optimization: 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Used by Atari games and Dota 2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Actor-critic style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 NN to predict future states from current state</a:t>
            </a:r>
            <a:r>
              <a:rPr lang="en-US" sz="2600"/>
              <a:t> (Policy/Value networks)</a:t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9E9E9E"/>
                </a:solidFill>
              </a:rPr>
              <a:t>Multi-layer perceptron: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MLP vs CNN limitation (stable_baselines3)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Two hidden layers + tanh activation</a:t>
            </a:r>
            <a:endParaRPr sz="26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rgbClr val="9E9E9E"/>
                </a:solidFill>
              </a:rPr>
              <a:t>LSTM: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Single LSTM used by OpenAI Five, can plan short and long term strategy based on trained memory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Not implemented in stable_baselines3, requires a lot of training</a:t>
            </a:r>
            <a:endParaRPr sz="2600">
              <a:solidFill>
                <a:srgbClr val="9E9E9E"/>
              </a:solidFill>
            </a:endParaRPr>
          </a:p>
        </p:txBody>
      </p:sp>
      <p:sp>
        <p:nvSpPr>
          <p:cNvPr id="145" name="Google Shape;145;gda7d0c697c_1_0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PPO + MLP + LSTM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a85a15506_0_24"/>
          <p:cNvSpPr txBox="1"/>
          <p:nvPr>
            <p:ph idx="1" type="body"/>
          </p:nvPr>
        </p:nvSpPr>
        <p:spPr>
          <a:xfrm>
            <a:off x="518375" y="1032875"/>
            <a:ext cx="10766700" cy="555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/>
              <a:t>Proximal Policy Optimization: 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Used by Atari games and Dota 2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Actor-critic style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 NN to predict future states from current state (Policy/Value networks)</a:t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/>
              <a:t>Multi-layer perceptron: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MLP vs CNN limitation (stable_baselines3)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Two hidden layers + tanh activation</a:t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rgbClr val="9E9E9E"/>
                </a:solidFill>
              </a:rPr>
              <a:t>LSTM: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Single LSTM used by OpenAI Five, can plan short and long term strategy based on trained memory</a:t>
            </a:r>
            <a:endParaRPr sz="2600">
              <a:solidFill>
                <a:srgbClr val="9E9E9E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600"/>
              <a:buChar char="•"/>
            </a:pPr>
            <a:r>
              <a:rPr lang="en-US" sz="2600">
                <a:solidFill>
                  <a:srgbClr val="9E9E9E"/>
                </a:solidFill>
              </a:rPr>
              <a:t>Not implemented in stable_baselines3, requires a lot of training</a:t>
            </a:r>
            <a:endParaRPr sz="2600">
              <a:solidFill>
                <a:srgbClr val="9E9E9E"/>
              </a:solidFill>
            </a:endParaRPr>
          </a:p>
        </p:txBody>
      </p:sp>
      <p:sp>
        <p:nvSpPr>
          <p:cNvPr id="152" name="Google Shape;152;gda85a15506_0_24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PPO + MLP + LSTM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a85a15506_0_30"/>
          <p:cNvSpPr txBox="1"/>
          <p:nvPr>
            <p:ph idx="1" type="body"/>
          </p:nvPr>
        </p:nvSpPr>
        <p:spPr>
          <a:xfrm>
            <a:off x="518375" y="1032875"/>
            <a:ext cx="10766700" cy="555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/>
              <a:t>Proximal Policy Optimization: 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Used by Atari games and Dota 2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Actor-critic style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Use NN to predict future states from current state (Policy/Value networks)</a:t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600"/>
              <a:t>Multi-layer perceptron: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MLP vs CNN limitation (stable_baselines3)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Two hidden layers + tanh activation</a:t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/>
              <a:t>LSTM:</a:t>
            </a:r>
            <a:endParaRPr sz="2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Single LSTM used by OpenAI Five, can plan short and long term strategy based on trained memory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2600"/>
              <a:t>Not implemented in stable_baselines3, requires a lot of training</a:t>
            </a:r>
            <a:endParaRPr sz="2600"/>
          </a:p>
        </p:txBody>
      </p:sp>
      <p:sp>
        <p:nvSpPr>
          <p:cNvPr id="159" name="Google Shape;159;gda85a15506_0_30"/>
          <p:cNvSpPr txBox="1"/>
          <p:nvPr>
            <p:ph type="title"/>
          </p:nvPr>
        </p:nvSpPr>
        <p:spPr>
          <a:xfrm>
            <a:off x="415600" y="269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PPO + MLP + LSTM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2021-04-27T18:55:43Z</dcterms:created>
  <dc:creator>Vul Nic</dc:creator>
</cp:coreProperties>
</file>